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307" r:id="rId3"/>
    <p:sldId id="261" r:id="rId4"/>
    <p:sldId id="263" r:id="rId5"/>
    <p:sldId id="305" r:id="rId6"/>
    <p:sldId id="264" r:id="rId7"/>
    <p:sldId id="265" r:id="rId8"/>
    <p:sldId id="266" r:id="rId9"/>
    <p:sldId id="306" r:id="rId10"/>
    <p:sldId id="267" r:id="rId11"/>
    <p:sldId id="270" r:id="rId12"/>
    <p:sldId id="271" r:id="rId13"/>
    <p:sldId id="272" r:id="rId14"/>
    <p:sldId id="273" r:id="rId15"/>
    <p:sldId id="274" r:id="rId16"/>
    <p:sldId id="277" r:id="rId17"/>
    <p:sldId id="275" r:id="rId1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2" d="100"/>
          <a:sy n="72" d="100"/>
        </p:scale>
        <p:origin x="-1084" y="2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2862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80959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55557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79438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13843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6506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9219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5537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782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14284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0371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55CE3-AEF5-42A4-A357-0D36385B2365}" type="datetimeFigureOut">
              <a:rPr lang="ar-IQ" smtClean="0"/>
              <a:t>16/09/1441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4EE5A-983D-4223-9CF2-4AF63AFFBB1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99265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6250706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Advanced </a:t>
            </a:r>
            <a:r>
              <a:rPr lang="en-US" sz="3200" smtClean="0"/>
              <a:t>pharmaceutical analysis</a:t>
            </a:r>
            <a:br>
              <a:rPr lang="en-US" sz="3200" smtClean="0"/>
            </a:br>
            <a:r>
              <a:rPr lang="en-US" sz="3200" smtClean="0"/>
              <a:t>Lect</a:t>
            </a:r>
            <a:r>
              <a:rPr lang="en-US" sz="3200" dirty="0" smtClean="0"/>
              <a:t>. 2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135205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116632"/>
            <a:ext cx="8686800" cy="648072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/>
              <a:t>Alkanes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>
                <a:solidFill>
                  <a:srgbClr val="FF0000"/>
                </a:solidFill>
              </a:rPr>
              <a:t>Straight </a:t>
            </a:r>
            <a:r>
              <a:rPr lang="en-US" sz="2800" b="1" dirty="0">
                <a:solidFill>
                  <a:srgbClr val="FF0000"/>
                </a:solidFill>
              </a:rPr>
              <a:t>Chain </a:t>
            </a:r>
            <a:r>
              <a:rPr lang="en-US" sz="2800" b="1" dirty="0" smtClean="0">
                <a:solidFill>
                  <a:srgbClr val="FF0000"/>
                </a:solidFill>
              </a:rPr>
              <a:t>Alkanes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[R-Rˉ ]→ R⁺  +  ͘͘Rˉ                     [M⁺]= weak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* preference small R⁺    C</a:t>
            </a:r>
            <a:r>
              <a:rPr lang="en-US" sz="1600" dirty="0" smtClean="0">
                <a:solidFill>
                  <a:srgbClr val="0070C0"/>
                </a:solidFill>
              </a:rPr>
              <a:t>3</a:t>
            </a:r>
            <a:r>
              <a:rPr lang="en-US" sz="2800" dirty="0" smtClean="0">
                <a:solidFill>
                  <a:srgbClr val="0070C0"/>
                </a:solidFill>
              </a:rPr>
              <a:t>H</a:t>
            </a:r>
            <a:r>
              <a:rPr lang="en-US" sz="1600" dirty="0" smtClean="0">
                <a:solidFill>
                  <a:srgbClr val="0070C0"/>
                </a:solidFill>
              </a:rPr>
              <a:t>7</a:t>
            </a:r>
            <a:r>
              <a:rPr lang="en-US" sz="2800" dirty="0" smtClean="0">
                <a:solidFill>
                  <a:srgbClr val="0070C0"/>
                </a:solidFill>
              </a:rPr>
              <a:t>⁺, C</a:t>
            </a:r>
            <a:r>
              <a:rPr lang="en-US" sz="1600" dirty="0" smtClean="0">
                <a:solidFill>
                  <a:srgbClr val="0070C0"/>
                </a:solidFill>
              </a:rPr>
              <a:t>4</a:t>
            </a:r>
            <a:r>
              <a:rPr lang="en-US" sz="2800" dirty="0" smtClean="0">
                <a:solidFill>
                  <a:srgbClr val="0070C0"/>
                </a:solidFill>
              </a:rPr>
              <a:t>H</a:t>
            </a:r>
            <a:r>
              <a:rPr lang="en-US" sz="1600" dirty="0" smtClean="0">
                <a:solidFill>
                  <a:srgbClr val="0070C0"/>
                </a:solidFill>
              </a:rPr>
              <a:t>8</a:t>
            </a:r>
            <a:r>
              <a:rPr lang="en-US" sz="2800" dirty="0" smtClean="0">
                <a:solidFill>
                  <a:srgbClr val="0070C0"/>
                </a:solidFill>
              </a:rPr>
              <a:t>⁺  ,C</a:t>
            </a:r>
            <a:r>
              <a:rPr lang="en-US" sz="1600" dirty="0" smtClean="0">
                <a:solidFill>
                  <a:srgbClr val="0070C0"/>
                </a:solidFill>
              </a:rPr>
              <a:t>5</a:t>
            </a:r>
            <a:r>
              <a:rPr lang="en-US" sz="2800" dirty="0" smtClean="0">
                <a:solidFill>
                  <a:srgbClr val="0070C0"/>
                </a:solidFill>
              </a:rPr>
              <a:t>H</a:t>
            </a:r>
            <a:r>
              <a:rPr lang="en-US" sz="1600" dirty="0" smtClean="0">
                <a:solidFill>
                  <a:srgbClr val="0070C0"/>
                </a:solidFill>
              </a:rPr>
              <a:t>11</a:t>
            </a:r>
            <a:r>
              <a:rPr lang="en-US" sz="2800" dirty="0" smtClean="0">
                <a:solidFill>
                  <a:srgbClr val="0070C0"/>
                </a:solidFill>
              </a:rPr>
              <a:t>⁺</a:t>
            </a:r>
            <a:r>
              <a:rPr lang="en-US" sz="2800" dirty="0">
                <a:solidFill>
                  <a:srgbClr val="0070C0"/>
                </a:solidFill>
              </a:rPr>
              <a:t> 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• A peak for M-CH</a:t>
            </a:r>
            <a:r>
              <a:rPr lang="en-US" sz="1600" dirty="0"/>
              <a:t>3</a:t>
            </a:r>
            <a:r>
              <a:rPr lang="en-US" sz="2800" dirty="0"/>
              <a:t> is often weak or </a:t>
            </a:r>
            <a:r>
              <a:rPr lang="en-US" sz="2800" dirty="0" smtClean="0"/>
              <a:t>absent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ar-IQ" sz="2800" dirty="0" smtClean="0"/>
              <a:t/>
            </a:r>
            <a:br>
              <a:rPr lang="ar-IQ" sz="2800" dirty="0" smtClean="0"/>
            </a:br>
            <a:r>
              <a:rPr lang="ar-IQ" sz="2800" dirty="0"/>
              <a:t/>
            </a:r>
            <a:br>
              <a:rPr lang="ar-IQ" sz="2800" dirty="0"/>
            </a:br>
            <a:r>
              <a:rPr lang="ar-IQ" sz="2800" dirty="0" smtClean="0"/>
              <a:t/>
            </a:r>
            <a:br>
              <a:rPr lang="ar-IQ" sz="2800" dirty="0" smtClean="0"/>
            </a:br>
            <a:r>
              <a:rPr lang="ar-IQ" sz="2800" dirty="0"/>
              <a:t/>
            </a:r>
            <a:br>
              <a:rPr lang="ar-IQ" sz="2800" dirty="0"/>
            </a:br>
            <a:r>
              <a:rPr lang="ar-IQ" sz="2800" dirty="0" smtClean="0"/>
              <a:t/>
            </a:r>
            <a:br>
              <a:rPr lang="ar-IQ" sz="2800" dirty="0" smtClean="0"/>
            </a:br>
            <a:endParaRPr lang="ar-IQ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04864"/>
            <a:ext cx="7496175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468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385" y="476672"/>
            <a:ext cx="7973071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317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280920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855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322714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Branched Alkanes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dirty="0"/>
              <a:t>• </a:t>
            </a:r>
            <a:r>
              <a:rPr lang="en-US" sz="2400" dirty="0"/>
              <a:t>Smaller </a:t>
            </a:r>
            <a:r>
              <a:rPr lang="en-US" sz="2400" dirty="0" smtClean="0"/>
              <a:t>M⁺ peak</a:t>
            </a:r>
            <a:r>
              <a:rPr lang="en-US" sz="2400" dirty="0"/>
              <a:t>; may be absent</a:t>
            </a:r>
            <a:br>
              <a:rPr lang="en-US" sz="2400" dirty="0"/>
            </a:br>
            <a:r>
              <a:rPr lang="en-US" sz="2400" dirty="0"/>
              <a:t>• More fragmentation at highly branched </a:t>
            </a:r>
            <a:r>
              <a:rPr lang="en-US" sz="2400" dirty="0" smtClean="0"/>
              <a:t>positions</a:t>
            </a:r>
            <a:br>
              <a:rPr lang="en-US" sz="2400" dirty="0" smtClean="0"/>
            </a:br>
            <a:r>
              <a:rPr lang="en-US" sz="2400" dirty="0" smtClean="0"/>
              <a:t>* preference for 2  ͦ,  3 ͦcarbocation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endParaRPr lang="ar-IQ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8880"/>
            <a:ext cx="7239000" cy="459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399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6394722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208912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779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6741368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>
                <a:solidFill>
                  <a:srgbClr val="FF0000"/>
                </a:solidFill>
              </a:rPr>
              <a:t>Cycloalkanes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• Relatively large </a:t>
            </a:r>
            <a:r>
              <a:rPr lang="en-US" sz="2800" dirty="0" smtClean="0"/>
              <a:t>M⁺ peak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• Significant peak at M-28 (often the base peak) due to loss of ethylene</a:t>
            </a:r>
            <a:br>
              <a:rPr lang="en-US" sz="2800" dirty="0"/>
            </a:br>
            <a:r>
              <a:rPr lang="en-US" sz="2800" dirty="0"/>
              <a:t>• M-15: from </a:t>
            </a:r>
            <a:r>
              <a:rPr lang="en-US" sz="2800" dirty="0" smtClean="0"/>
              <a:t>rearrangement</a:t>
            </a:r>
            <a:br>
              <a:rPr lang="en-US" sz="28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ar-IQ" sz="3200" dirty="0"/>
              <a:t/>
            </a:r>
            <a:br>
              <a:rPr lang="ar-IQ" sz="3200" dirty="0"/>
            </a:br>
            <a:r>
              <a:rPr lang="ar-IQ" sz="3200" dirty="0" smtClean="0"/>
              <a:t/>
            </a:r>
            <a:br>
              <a:rPr lang="ar-IQ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endParaRPr lang="ar-IQ" sz="32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32856"/>
            <a:ext cx="8320743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496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58" y="2346047"/>
            <a:ext cx="9114442" cy="5187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58" y="0"/>
            <a:ext cx="9114442" cy="2346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95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13" y="260648"/>
            <a:ext cx="8099695" cy="5832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398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endParaRPr lang="ar-IQ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08720"/>
            <a:ext cx="7632848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750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pPr algn="l"/>
            <a:endParaRPr lang="ar-IQ" sz="32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70" y="188640"/>
            <a:ext cx="8770574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453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52736"/>
            <a:ext cx="8424936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476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endParaRPr lang="ar-IQ" sz="2800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1695450"/>
            <a:ext cx="4953000" cy="346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8064896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022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6250706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7632848" cy="5874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763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892480" cy="6466730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8640"/>
            <a:ext cx="8568952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155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endParaRPr lang="ar-IQ" sz="32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7776864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518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endParaRPr lang="ar-IQ" sz="2800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24744"/>
            <a:ext cx="7128791" cy="3204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838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7</Words>
  <Application>Microsoft Office PowerPoint</Application>
  <PresentationFormat>عرض على الشاشة (3:4)‏</PresentationFormat>
  <Paragraphs>4</Paragraphs>
  <Slides>17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18" baseType="lpstr">
      <vt:lpstr>نسق Office</vt:lpstr>
      <vt:lpstr>Advanced pharmaceutical analysis Lect. 2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Alkanes  Straight Chain Alkanes [R-Rˉ ]→ R⁺  +  ͘͘Rˉ                     [M⁺]= weak * preference small R⁺    C3H7⁺, C4H8⁺  ,C5H11⁺   • A peak for M-CH3 is often weak or absent            </vt:lpstr>
      <vt:lpstr>عرض تقديمي في PowerPoint</vt:lpstr>
      <vt:lpstr>عرض تقديمي في PowerPoint</vt:lpstr>
      <vt:lpstr>Branched Alkanes • Smaller M⁺ peak; may be absent • More fragmentation at highly branched positions * preference for 2  ͦ,  3 ͦcarbocation          </vt:lpstr>
      <vt:lpstr>عرض تقديمي في PowerPoint</vt:lpstr>
      <vt:lpstr>Cycloalkanes • Relatively large M⁺ peak • Significant peak at M-28 (often the base peak) due to loss of ethylene • M-15: from rearrangement           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 User</dc:creator>
  <cp:lastModifiedBy>HUSSAIN</cp:lastModifiedBy>
  <cp:revision>48</cp:revision>
  <dcterms:created xsi:type="dcterms:W3CDTF">2018-05-02T02:16:11Z</dcterms:created>
  <dcterms:modified xsi:type="dcterms:W3CDTF">2020-05-07T23:29:21Z</dcterms:modified>
</cp:coreProperties>
</file>